
<file path=[Content_Types].xml><?xml version="1.0" encoding="utf-8"?>
<Types xmlns="http://schemas.openxmlformats.org/package/2006/content-types">
  <Default Extension="png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9" r:id="rId4"/>
    <p:sldId id="258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8E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964" autoAdjust="0"/>
  </p:normalViewPr>
  <p:slideViewPr>
    <p:cSldViewPr>
      <p:cViewPr>
        <p:scale>
          <a:sx n="33" d="100"/>
          <a:sy n="33" d="100"/>
        </p:scale>
        <p:origin x="1948" y="8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7" d="100"/>
          <a:sy n="77" d="100"/>
        </p:scale>
        <p:origin x="2827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53D917-7FFA-4EF6-B1AF-837C0A0680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19B0EC-F558-4E16-8FD4-A713879F635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0EF4C2-7168-48BF-87CB-160664602E92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A03A8D-5E14-4BBC-AC44-EF21E6701EC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67F2BE-38B7-4D3C-A1EB-2472A11E9B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A95325-AA0C-4243-957D-58023EE2BF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1109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5ED17-416B-4083-A6B3-B23D2AC2171C}" type="datetimeFigureOut">
              <a:rPr lang="en-US" smtClean="0"/>
              <a:t>11/16/2024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96753" y="1134683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/>
              <a:t>Редактировать стили текста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  <a:p>
            <a:pPr lvl="3"/>
            <a:r>
              <a:rPr lang="ru-RU" dirty="0"/>
              <a:t>Четвёртый уровень</a:t>
            </a:r>
            <a:endParaRPr lang="en-US" dirty="0"/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F9531-3326-4057-9EBA-1F5D68C6F0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256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6913" y="1135063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F9531-3326-4057-9EBA-1F5D68C6F04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52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6913" y="1135063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F9531-3326-4057-9EBA-1F5D68C6F04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890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6913" y="1135063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F9531-3326-4057-9EBA-1F5D68C6F04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919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6913" y="1135063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F9531-3326-4057-9EBA-1F5D68C6F04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384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6913" y="1135063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F9531-3326-4057-9EBA-1F5D68C6F04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108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6913" y="1135063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F9531-3326-4057-9EBA-1F5D68C6F04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439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6913" y="1135063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F9531-3326-4057-9EBA-1F5D68C6F04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348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">
            <a:extLst>
              <a:ext uri="{FF2B5EF4-FFF2-40B4-BE49-F238E27FC236}">
                <a16:creationId xmlns:a16="http://schemas.microsoft.com/office/drawing/2014/main" id="{6B0DCC21-CDD1-4F71-BEA4-14CB2C645D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Прямоугольник">
            <a:extLst>
              <a:ext uri="{FF2B5EF4-FFF2-40B4-BE49-F238E27FC236}">
                <a16:creationId xmlns:a16="http://schemas.microsoft.com/office/drawing/2014/main" id="{C6BF408C-A3FE-427A-BCAC-49F0BEAE4F3E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 flip="none" rotWithShape="1">
            <a:gsLst>
              <a:gs pos="70000">
                <a:schemeClr val="tx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Место для текста">
            <a:extLst>
              <a:ext uri="{FF2B5EF4-FFF2-40B4-BE49-F238E27FC236}">
                <a16:creationId xmlns:a16="http://schemas.microsoft.com/office/drawing/2014/main" id="{6A991D7A-A48B-465E-9937-C66BC43F3B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550" y="3501000"/>
            <a:ext cx="5759450" cy="2735262"/>
          </a:xfrm>
        </p:spPr>
        <p:txBody>
          <a:bodyPr>
            <a:noAutofit/>
          </a:bodyPr>
          <a:lstStyle>
            <a:lvl1pPr marL="0" indent="0"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Ваше имя</a:t>
            </a:r>
            <a:endParaRPr lang="en-US" dirty="0"/>
          </a:p>
          <a:p>
            <a:pPr lvl="0"/>
            <a:r>
              <a:rPr lang="ru-RU" dirty="0"/>
              <a:t>Имя учителя</a:t>
            </a:r>
            <a:endParaRPr lang="en-US" dirty="0"/>
          </a:p>
          <a:p>
            <a:pPr lvl="0"/>
            <a:r>
              <a:rPr lang="ru-RU" dirty="0"/>
              <a:t>Школа</a:t>
            </a:r>
            <a:endParaRPr lang="en-US" dirty="0"/>
          </a:p>
          <a:p>
            <a:pPr lvl="0"/>
            <a:r>
              <a:rPr lang="ru-RU" dirty="0"/>
              <a:t>Дата</a:t>
            </a:r>
            <a:endParaRPr lang="en-US" dirty="0"/>
          </a:p>
        </p:txBody>
      </p:sp>
      <p:sp>
        <p:nvSpPr>
          <p:cNvPr id="2" name="Заголовок слайда">
            <a:extLst>
              <a:ext uri="{FF2B5EF4-FFF2-40B4-BE49-F238E27FC236}">
                <a16:creationId xmlns:a16="http://schemas.microsoft.com/office/drawing/2014/main" id="{7D165040-5BDA-4405-B53B-23E35F213E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6000" y="1269000"/>
            <a:ext cx="11520000" cy="1800000"/>
          </a:xfrm>
        </p:spPr>
        <p:txBody>
          <a:bodyPr anchor="t"/>
          <a:lstStyle>
            <a:lvl1pPr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НАЗВАНИЕ ПРОЕКТА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87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ru-RU" dirty="0"/>
              <a:t>ОБЗОР ПРОЕКТА</a:t>
            </a:r>
            <a:endParaRPr lang="en-US" dirty="0"/>
          </a:p>
        </p:txBody>
      </p:sp>
      <p:sp>
        <p:nvSpPr>
          <p:cNvPr id="9" name="Место для объекта 7">
            <a:extLst>
              <a:ext uri="{FF2B5EF4-FFF2-40B4-BE49-F238E27FC236}">
                <a16:creationId xmlns:a16="http://schemas.microsoft.com/office/drawing/2014/main" id="{E5222D5C-13B5-45BB-9749-CD2A06E863D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6000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231826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ear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ru-RU" dirty="0"/>
              <a:t>ИССЛЕДОВАНИЕ</a:t>
            </a:r>
            <a:endParaRPr lang="en-US" dirty="0"/>
          </a:p>
        </p:txBody>
      </p:sp>
      <p:sp>
        <p:nvSpPr>
          <p:cNvPr id="6" name="Место для объекта 7">
            <a:extLst>
              <a:ext uri="{FF2B5EF4-FFF2-40B4-BE49-F238E27FC236}">
                <a16:creationId xmlns:a16="http://schemas.microsoft.com/office/drawing/2014/main" id="{287BCA3F-9EE5-4C8F-A070-1E38715B006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41013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562906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d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ru-RU" dirty="0"/>
              <a:t>ПРОЦЕДУРА</a:t>
            </a:r>
            <a:endParaRPr lang="en-US" dirty="0"/>
          </a:p>
        </p:txBody>
      </p:sp>
      <p:sp>
        <p:nvSpPr>
          <p:cNvPr id="6" name="Место для объекта 7">
            <a:extLst>
              <a:ext uri="{FF2B5EF4-FFF2-40B4-BE49-F238E27FC236}">
                <a16:creationId xmlns:a16="http://schemas.microsoft.com/office/drawing/2014/main" id="{94149598-B48E-4B55-976A-D24F96208AA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41013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Место для объекта 7">
            <a:extLst>
              <a:ext uri="{FF2B5EF4-FFF2-40B4-BE49-F238E27FC236}">
                <a16:creationId xmlns:a16="http://schemas.microsoft.com/office/drawing/2014/main" id="{D219114E-5ECA-4366-8381-58F6FA247A4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6000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144440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/Observ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ru-RU" dirty="0"/>
              <a:t>ДАННЫЕ / ЗАМЕЧАНИЯ</a:t>
            </a:r>
            <a:endParaRPr lang="en-US" dirty="0"/>
          </a:p>
        </p:txBody>
      </p:sp>
      <p:sp>
        <p:nvSpPr>
          <p:cNvPr id="6" name="Место для объекта 7">
            <a:extLst>
              <a:ext uri="{FF2B5EF4-FFF2-40B4-BE49-F238E27FC236}">
                <a16:creationId xmlns:a16="http://schemas.microsoft.com/office/drawing/2014/main" id="{361C4FC2-0C19-4353-8988-7DF7365801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41013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Место для объекта 7">
            <a:extLst>
              <a:ext uri="{FF2B5EF4-FFF2-40B4-BE49-F238E27FC236}">
                <a16:creationId xmlns:a16="http://schemas.microsoft.com/office/drawing/2014/main" id="{F1058464-D459-4155-A53D-FFB15AE5C18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6000" y="1628775"/>
            <a:ext cx="5614987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621315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ru-RU" dirty="0"/>
              <a:t>ЗАКЛЮЧЕНИЯ</a:t>
            </a:r>
            <a:endParaRPr lang="en-US" dirty="0"/>
          </a:p>
        </p:txBody>
      </p:sp>
      <p:sp>
        <p:nvSpPr>
          <p:cNvPr id="7" name="Место для объекта 7">
            <a:extLst>
              <a:ext uri="{FF2B5EF4-FFF2-40B4-BE49-F238E27FC236}">
                <a16:creationId xmlns:a16="http://schemas.microsoft.com/office/drawing/2014/main" id="{1780D337-5125-4C9C-9B06-8B3F72A1594F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6000" y="1628775"/>
            <a:ext cx="11520000" cy="45354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517119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ks ci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73B65BC-ED1F-4E11-8CD2-27879C134D6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00" y="261000"/>
            <a:ext cx="11520000" cy="1224000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accent3"/>
                </a:solidFill>
                <a:latin typeface="+mj-lt"/>
                <a:cs typeface="Arial Nova Cond" panose="020B0604020202020204" pitchFamily="34" charset="0"/>
              </a:defRPr>
            </a:lvl1pPr>
          </a:lstStyle>
          <a:p>
            <a:r>
              <a:rPr lang="ru-RU" dirty="0"/>
              <a:t>ПРОДЕЛАННАЯ РАБОТА</a:t>
            </a:r>
            <a:endParaRPr lang="en-US" dirty="0"/>
          </a:p>
        </p:txBody>
      </p:sp>
      <p:sp>
        <p:nvSpPr>
          <p:cNvPr id="7" name="Место для объекта 7">
            <a:extLst>
              <a:ext uri="{FF2B5EF4-FFF2-40B4-BE49-F238E27FC236}">
                <a16:creationId xmlns:a16="http://schemas.microsoft.com/office/drawing/2014/main" id="{C31EA982-5E0F-408B-B3DC-45CB263529B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36000" y="1628775"/>
            <a:ext cx="11520000" cy="4535488"/>
          </a:xfrm>
        </p:spPr>
        <p:txBody>
          <a:bodyPr>
            <a:normAutofit/>
          </a:bodyPr>
          <a:lstStyle>
            <a:lvl1pPr marL="288000" indent="-288000">
              <a:buFont typeface="Arial" panose="020B0604020202020204" pitchFamily="34" charset="0"/>
              <a:buChar char="•"/>
              <a:defRPr sz="3000"/>
            </a:lvl1pPr>
            <a:lvl2pPr marL="457200" indent="0">
              <a:buNone/>
              <a:defRPr sz="3000"/>
            </a:lvl2pPr>
            <a:lvl3pPr marL="914400" indent="0">
              <a:buNone/>
              <a:defRPr sz="3000"/>
            </a:lvl3pPr>
            <a:lvl4pPr marL="1371600" indent="0">
              <a:buNone/>
              <a:defRPr sz="3000"/>
            </a:lvl4pPr>
            <a:lvl5pPr marL="1828800" indent="0">
              <a:buNone/>
              <a:defRPr sz="3000"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3073388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02C925-8B44-44C6-A649-F0FB17E738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6000" y="260648"/>
            <a:ext cx="11520000" cy="1656184"/>
          </a:xfr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Кликните чтобы изменить стиль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04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1892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74CD960-83A7-46AA-B9DF-F84C11AFF377}"/>
              </a:ext>
            </a:extLst>
          </p:cNvPr>
          <p:cNvSpPr/>
          <p:nvPr/>
        </p:nvSpPr>
        <p:spPr>
          <a:xfrm>
            <a:off x="2045" y="16633"/>
            <a:ext cx="12192000" cy="6858000"/>
          </a:xfrm>
          <a:prstGeom prst="rect">
            <a:avLst/>
          </a:prstGeom>
          <a:blipFill dpi="0" rotWithShape="1">
            <a:blip r:embed="rId11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sharpenSoften amount="-50000"/>
                      </a14:imgEffect>
                      <a14:imgEffect>
                        <a14:saturation sat="0"/>
                      </a14:imgEffect>
                      <a14:imgEffect>
                        <a14:brightnessContrast contrast="-1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noProof="0" dirty="0"/>
          </a:p>
        </p:txBody>
      </p:sp>
      <p:sp>
        <p:nvSpPr>
          <p:cNvPr id="2" name="Место для заголовка 1">
            <a:extLst>
              <a:ext uri="{FF2B5EF4-FFF2-40B4-BE49-F238E27FC236}">
                <a16:creationId xmlns:a16="http://schemas.microsoft.com/office/drawing/2014/main" id="{61A9A825-7557-4500-8CCD-1373C95FF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44624"/>
            <a:ext cx="11520000" cy="15843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Место для текста 2">
            <a:extLst>
              <a:ext uri="{FF2B5EF4-FFF2-40B4-BE49-F238E27FC236}">
                <a16:creationId xmlns:a16="http://schemas.microsoft.com/office/drawing/2014/main" id="{84C4F931-B635-4B85-BE10-74008338E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6000" y="1629000"/>
            <a:ext cx="11520000" cy="453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Редактировать стили текста</a:t>
            </a:r>
            <a:endParaRPr lang="en-US" dirty="0"/>
          </a:p>
          <a:p>
            <a:pPr lvl="1"/>
            <a:r>
              <a:rPr lang="ru-RU" dirty="0"/>
              <a:t>Второй уровень</a:t>
            </a:r>
            <a:endParaRPr lang="en-US" dirty="0"/>
          </a:p>
          <a:p>
            <a:pPr lvl="2"/>
            <a:r>
              <a:rPr lang="ru-RU" dirty="0"/>
              <a:t>Третий уровень</a:t>
            </a:r>
            <a:endParaRPr lang="en-US" dirty="0"/>
          </a:p>
          <a:p>
            <a:pPr lvl="3"/>
            <a:r>
              <a:rPr lang="ru-RU" dirty="0"/>
              <a:t>Четвёртый уровень</a:t>
            </a:r>
            <a:endParaRPr lang="en-US" dirty="0"/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5" name="Место для нижнего колонтитула 4">
            <a:extLst>
              <a:ext uri="{FF2B5EF4-FFF2-40B4-BE49-F238E27FC236}">
                <a16:creationId xmlns:a16="http://schemas.microsoft.com/office/drawing/2014/main" id="{15D4E31F-5B11-490E-AD3F-BE92E0F2D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Место для номера слайда 5">
            <a:extLst>
              <a:ext uri="{FF2B5EF4-FFF2-40B4-BE49-F238E27FC236}">
                <a16:creationId xmlns:a16="http://schemas.microsoft.com/office/drawing/2014/main" id="{6FBDD7FA-F9F4-4DC4-9791-ACD495680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17781-12D9-4CDB-9AAE-83636CBD66D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Место для даты 3">
            <a:extLst>
              <a:ext uri="{FF2B5EF4-FFF2-40B4-BE49-F238E27FC236}">
                <a16:creationId xmlns:a16="http://schemas.microsoft.com/office/drawing/2014/main" id="{159AE95C-FC17-478C-AA9E-710213A4FD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248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54" r:id="rId8"/>
    <p:sldLayoutId id="2147483655" r:id="rId9"/>
  </p:sldLayoutIdLst>
  <p:hf sldNum="0" hdr="0" ft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3.png"/><Relationship Id="rId4" Type="http://schemas.openxmlformats.org/officeDocument/2006/relationships/hyperlink" Target="https://www.remix3d.com/details/G009SWF2NW79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openxmlformats.org/officeDocument/2006/relationships/hyperlink" Target="https://www.remix3d.com/details/G009SWF2NW79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17/06/relationships/model3d" Target="../media/model3d1.glb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8.png"/><Relationship Id="rId4" Type="http://schemas.openxmlformats.org/officeDocument/2006/relationships/hyperlink" Target="https://www.remix3d.com/details/G009SWF2NW79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слайда">
            <a:extLst>
              <a:ext uri="{FF2B5EF4-FFF2-40B4-BE49-F238E27FC236}">
                <a16:creationId xmlns:a16="http://schemas.microsoft.com/office/drawing/2014/main" id="{19AB89D0-8562-49A8-BAFA-01679A4CC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416" y="615695"/>
            <a:ext cx="7847682" cy="18000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Генетический алгоритм</a:t>
            </a:r>
            <a:endParaRPr lang="ru-RU" dirty="0"/>
          </a:p>
        </p:txBody>
      </p:sp>
      <p:sp>
        <p:nvSpPr>
          <p:cNvPr id="23" name="Даннае для связи с автором">
            <a:extLst>
              <a:ext uri="{FF2B5EF4-FFF2-40B4-BE49-F238E27FC236}">
                <a16:creationId xmlns:a16="http://schemas.microsoft.com/office/drawing/2014/main" id="{F43A3CE6-1060-4EEC-AB5A-19160A9BEE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368" y="3933056"/>
            <a:ext cx="5759450" cy="1728200"/>
          </a:xfrm>
        </p:spPr>
        <p:txBody>
          <a:bodyPr/>
          <a:lstStyle/>
          <a:p>
            <a:r>
              <a:rPr lang="ru-RU" sz="3000" dirty="0" smtClean="0"/>
              <a:t>Авторы </a:t>
            </a:r>
            <a:r>
              <a:rPr lang="ru-RU" sz="3000" dirty="0"/>
              <a:t>работы</a:t>
            </a:r>
            <a:r>
              <a:rPr lang="ru-RU" sz="3000" dirty="0" smtClean="0"/>
              <a:t>: Фирсова Варвара, Казакевич Анна</a:t>
            </a:r>
            <a:endParaRPr lang="ru-RU" sz="3000" dirty="0"/>
          </a:p>
          <a:p>
            <a:r>
              <a:rPr lang="ru-RU" sz="3000" dirty="0" smtClean="0"/>
              <a:t>Предмет: Машинное обучение</a:t>
            </a:r>
            <a:endParaRPr lang="ru-RU" sz="3000" dirty="0"/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3" name="3-мерное изображение Велоцираптора" descr="Велоцираптор">
                <a:extLst>
                  <a:ext uri="{FF2B5EF4-FFF2-40B4-BE49-F238E27FC236}">
                    <a16:creationId xmlns:a16="http://schemas.microsoft.com/office/drawing/2014/main" id="{0A2740D6-2EDB-48DF-B010-B8F6C6DD305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32765895"/>
                  </p:ext>
                </p:extLst>
              </p:nvPr>
            </p:nvGraphicFramePr>
            <p:xfrm>
              <a:off x="2207568" y="621738"/>
              <a:ext cx="9915130" cy="779586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9915130" cy="7795867"/>
                    </a:xfrm>
                    <a:prstGeom prst="rect">
                      <a:avLst/>
                    </a:prstGeom>
                    <a:effectLst/>
                  </am3d:spPr>
                  <am3d:camera>
                    <am3d:pos x="0" y="0" z="582580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58772" d="1000000"/>
                    <am3d:preTrans dx="4324315" dy="-11576886" dz="-2738458"/>
                    <am3d:scale>
                      <am3d:sx n="1000000" d="1000000"/>
                      <am3d:sy n="1000000" d="1000000"/>
                      <am3d:sz n="1000000" d="1000000"/>
                    </am3d:scale>
                    <am3d:rot ax="2" ay="-3600005" az="-2"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145606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-мерное изображение Велоцираптора" descr="Велоцираптор">
                <a:extLst>
                  <a:ext uri="{FF2B5EF4-FFF2-40B4-BE49-F238E27FC236}">
                    <a16:creationId xmlns:a16="http://schemas.microsoft.com/office/drawing/2014/main" id="{0A2740D6-2EDB-48DF-B010-B8F6C6DD305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07568" y="621738"/>
                <a:ext cx="9915130" cy="7795867"/>
              </a:xfrm>
              <a:prstGeom prst="rect">
                <a:avLst/>
              </a:prstGeom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2405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Title">
            <a:extLst>
              <a:ext uri="{FF2B5EF4-FFF2-40B4-BE49-F238E27FC236}">
                <a16:creationId xmlns:a16="http://schemas.microsoft.com/office/drawing/2014/main" id="{929EA470-9264-443A-A06E-FDFF0B05DE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7583" y="283032"/>
            <a:ext cx="5471968" cy="891940"/>
          </a:xfrm>
        </p:spPr>
        <p:txBody>
          <a:bodyPr/>
          <a:lstStyle/>
          <a:p>
            <a:r>
              <a:rPr lang="ru-RU" dirty="0" smtClean="0"/>
              <a:t>Обзор</a:t>
            </a:r>
            <a:endParaRPr lang="ru-RU" dirty="0"/>
          </a:p>
        </p:txBody>
      </p:sp>
      <p:sp>
        <p:nvSpPr>
          <p:cNvPr id="6" name="Content Placeholder">
            <a:extLst>
              <a:ext uri="{FF2B5EF4-FFF2-40B4-BE49-F238E27FC236}">
                <a16:creationId xmlns:a16="http://schemas.microsoft.com/office/drawing/2014/main" id="{9BE696AB-88A2-44DD-A501-53A9C037D05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17654" y="1296682"/>
            <a:ext cx="5829735" cy="891940"/>
          </a:xfrm>
        </p:spPr>
        <p:txBody>
          <a:bodyPr>
            <a:normAutofit/>
          </a:bodyPr>
          <a:lstStyle/>
          <a:p>
            <a:r>
              <a:rPr lang="ru-RU" dirty="0" smtClean="0"/>
              <a:t>Генетические </a:t>
            </a:r>
            <a:r>
              <a:rPr lang="ru-RU" dirty="0" smtClean="0"/>
              <a:t>алгоритмы</a:t>
            </a:r>
            <a:r>
              <a:rPr lang="ru-RU" dirty="0"/>
              <a:t>:</a:t>
            </a:r>
            <a:r>
              <a:rPr lang="ru-RU" dirty="0" smtClean="0"/>
              <a:t> </a:t>
            </a:r>
            <a:r>
              <a:rPr lang="ru-RU" dirty="0" smtClean="0"/>
              <a:t>что это</a:t>
            </a:r>
            <a:r>
              <a:rPr lang="ru-RU" dirty="0" smtClean="0"/>
              <a:t>?</a:t>
            </a:r>
            <a:endParaRPr lang="ru-RU" dirty="0"/>
          </a:p>
        </p:txBody>
      </p:sp>
      <p:sp>
        <p:nvSpPr>
          <p:cNvPr id="14" name="Deck description Background Rectangle" descr="фоновый прямоугольник&#10;&#10;Цвет фона для разделов &quot;О презентации&quot;">
            <a:extLst>
              <a:ext uri="{FF2B5EF4-FFF2-40B4-BE49-F238E27FC236}">
                <a16:creationId xmlns:a16="http://schemas.microsoft.com/office/drawing/2014/main" id="{B0035708-F243-4220-829E-410C6EF1FB6A}"/>
              </a:ext>
            </a:extLst>
          </p:cNvPr>
          <p:cNvSpPr/>
          <p:nvPr/>
        </p:nvSpPr>
        <p:spPr>
          <a:xfrm>
            <a:off x="135061" y="2027400"/>
            <a:ext cx="5471968" cy="4621677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5" name="Deck description">
            <a:extLst>
              <a:ext uri="{FF2B5EF4-FFF2-40B4-BE49-F238E27FC236}">
                <a16:creationId xmlns:a16="http://schemas.microsoft.com/office/drawing/2014/main" id="{0337D7D5-6958-4BAB-A4C4-0671891AEF10}"/>
              </a:ext>
            </a:extLst>
          </p:cNvPr>
          <p:cNvSpPr txBox="1">
            <a:spLocks/>
          </p:cNvSpPr>
          <p:nvPr/>
        </p:nvSpPr>
        <p:spPr>
          <a:xfrm>
            <a:off x="459887" y="2919340"/>
            <a:ext cx="5471968" cy="263149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AutoNum type="arabicPeriod"/>
            </a:pPr>
            <a:r>
              <a:rPr lang="ru-RU" sz="2800" dirty="0" smtClean="0"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Суть </a:t>
            </a:r>
            <a:r>
              <a:rPr lang="ru-RU" sz="2800" dirty="0"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генетического </a:t>
            </a:r>
            <a:r>
              <a:rPr lang="ru-RU" sz="2800" dirty="0" smtClean="0"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алгоритма</a:t>
            </a:r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ru-RU" sz="2800" dirty="0"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Применение генетических </a:t>
            </a:r>
            <a:r>
              <a:rPr lang="ru-RU" sz="2800" dirty="0" smtClean="0"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алгоритмов</a:t>
            </a:r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ru-RU" sz="2800" dirty="0"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Преимущества и </a:t>
            </a:r>
            <a:r>
              <a:rPr lang="ru-RU" sz="2800" dirty="0" smtClean="0"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недостатки</a:t>
            </a:r>
          </a:p>
          <a:p>
            <a:pPr marL="342900" indent="-342900">
              <a:lnSpc>
                <a:spcPct val="100000"/>
              </a:lnSpc>
              <a:buAutoNum type="arabicPeriod"/>
            </a:pPr>
            <a:endParaRPr lang="ru-RU" sz="2800" dirty="0"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4" name="3D Model Velociraptor" descr="Велоцираптор">
                <a:extLst>
                  <a:ext uri="{FF2B5EF4-FFF2-40B4-BE49-F238E27FC236}">
                    <a16:creationId xmlns:a16="http://schemas.microsoft.com/office/drawing/2014/main" id="{096E169A-CBE2-4838-8681-641781551CF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0905294"/>
                  </p:ext>
                </p:extLst>
              </p:nvPr>
            </p:nvGraphicFramePr>
            <p:xfrm>
              <a:off x="5088000" y="-3941978"/>
              <a:ext cx="16776000" cy="11141956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16776000" cy="11141956"/>
                    </a:xfrm>
                    <a:prstGeom prst="rect">
                      <a:avLst/>
                    </a:prstGeom>
                    <a:effectLst/>
                  </am3d:spPr>
                  <am3d:camera>
                    <am3d:pos x="0" y="0" z="582580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58772" d="1000000"/>
                    <am3d:preTrans dx="4324315" dy="-11576886" dz="-2738458"/>
                    <am3d:scale>
                      <am3d:sx n="1000000" d="1000000"/>
                      <am3d:sy n="1000000" d="1000000"/>
                      <am3d:sz n="1000000" d="1000000"/>
                    </am3d:scale>
                    <am3d:rot ax="-10517831" ay="-1289803" az="10696408"/>
                    <am3d:postTrans dx="0" dy="0" dz="0"/>
                  </am3d:trans>
                  <am3d:attrSrcUrl r:id="rId7"/>
                  <am3d:raster rName="Office3DRenderer" rVer="16.0.8326">
                    <am3d:blip r:embed="rId8"/>
                  </am3d:raster>
                  <am3d:objViewport viewportSz="214289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Velociraptor" descr="Велоцираптор">
                <a:extLst>
                  <a:ext uri="{FF2B5EF4-FFF2-40B4-BE49-F238E27FC236}">
                    <a16:creationId xmlns:a16="http://schemas.microsoft.com/office/drawing/2014/main" id="{096E169A-CBE2-4838-8681-641781551C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88000" y="-3941978"/>
                <a:ext cx="16776000" cy="11141956"/>
              </a:xfrm>
              <a:prstGeom prst="rect">
                <a:avLst/>
              </a:prstGeom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759352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Title">
            <a:extLst>
              <a:ext uri="{FF2B5EF4-FFF2-40B4-BE49-F238E27FC236}">
                <a16:creationId xmlns:a16="http://schemas.microsoft.com/office/drawing/2014/main" id="{4AFB171C-88B3-4B24-9015-55F44DDF4C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Алгоритм</a:t>
            </a:r>
            <a:endParaRPr lang="ru-RU" dirty="0"/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FB736C23-35C7-43F5-BA6F-C92830B43B1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fontAlgn="base"/>
            <a:r>
              <a:rPr lang="ru-RU" dirty="0" smtClean="0"/>
              <a:t>1.</a:t>
            </a:r>
            <a:r>
              <a:rPr lang="ru-RU" dirty="0"/>
              <a:t> Создаём начальную </a:t>
            </a:r>
            <a:r>
              <a:rPr lang="ru-RU" dirty="0" smtClean="0"/>
              <a:t>популяцию (последовательность чисел</a:t>
            </a:r>
            <a:r>
              <a:rPr lang="en-US" dirty="0" smtClean="0"/>
              <a:t>/</a:t>
            </a:r>
            <a:r>
              <a:rPr lang="ru-RU" dirty="0" smtClean="0"/>
              <a:t>букв – имитация генома)</a:t>
            </a:r>
            <a:endParaRPr lang="ru-RU" dirty="0"/>
          </a:p>
          <a:p>
            <a:pPr fontAlgn="base"/>
            <a:r>
              <a:rPr lang="ru-RU" dirty="0"/>
              <a:t> </a:t>
            </a:r>
            <a:r>
              <a:rPr lang="ru-RU" dirty="0" smtClean="0"/>
              <a:t>2. Применяем </a:t>
            </a:r>
            <a:r>
              <a:rPr lang="ru-RU" dirty="0"/>
              <a:t>кроссинговер (скрещиваем их)</a:t>
            </a:r>
          </a:p>
          <a:p>
            <a:pPr fontAlgn="base"/>
            <a:r>
              <a:rPr lang="ru-RU" dirty="0"/>
              <a:t> </a:t>
            </a:r>
            <a:r>
              <a:rPr lang="ru-RU" dirty="0" smtClean="0"/>
              <a:t>3. Вносим </a:t>
            </a:r>
            <a:r>
              <a:rPr lang="ru-RU" dirty="0"/>
              <a:t>случайные мутации</a:t>
            </a:r>
          </a:p>
          <a:p>
            <a:pPr fontAlgn="base"/>
            <a:r>
              <a:rPr lang="ru-RU" dirty="0"/>
              <a:t> </a:t>
            </a:r>
            <a:r>
              <a:rPr lang="ru-RU" dirty="0" smtClean="0"/>
              <a:t>4. Производим </a:t>
            </a:r>
            <a:r>
              <a:rPr lang="ru-RU" dirty="0" smtClean="0"/>
              <a:t>селекцию (отбираем </a:t>
            </a:r>
            <a:r>
              <a:rPr lang="en-US" dirty="0" smtClean="0"/>
              <a:t>n </a:t>
            </a:r>
            <a:r>
              <a:rPr lang="ru-RU" dirty="0" smtClean="0"/>
              <a:t>лучших)</a:t>
            </a:r>
            <a:endParaRPr lang="ru-RU" dirty="0"/>
          </a:p>
        </p:txBody>
      </p:sp>
      <p:pic>
        <p:nvPicPr>
          <p:cNvPr id="1026" name="Picture 2" descr="https://lh7-rt.googleusercontent.com/slidesz/AGV_vUc7N32YTuqYxCTskxNQ03WWdI-Z9dL8l-M8BLT6PwzmYx0NybTcA3mWNR0iluAq7-rM9auP2or400KN3ZB2A9HN6XdCmfYk3hJRUoPiAoY6KlGkhUlIESZV3japZz0YAupE1VbnPiMd9eKyWmwTguNspFFLltV52FhjXnSHz0SCgi4J=s2048?key=sgFX7__TFq_Xg8eLS6Dv6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6240" y="962214"/>
            <a:ext cx="2657475" cy="521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1833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Title">
            <a:extLst>
              <a:ext uri="{FF2B5EF4-FFF2-40B4-BE49-F238E27FC236}">
                <a16:creationId xmlns:a16="http://schemas.microsoft.com/office/drawing/2014/main" id="{5093DD3D-4B9E-4EA4-A4C8-20389E997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6000" y="261000"/>
            <a:ext cx="11520000" cy="1007760"/>
          </a:xfrm>
        </p:spPr>
        <p:txBody>
          <a:bodyPr/>
          <a:lstStyle/>
          <a:p>
            <a:r>
              <a:rPr lang="ru-RU" dirty="0" smtClean="0"/>
              <a:t>Код</a:t>
            </a:r>
            <a:endParaRPr lang="ru-RU" dirty="0"/>
          </a:p>
        </p:txBody>
      </p:sp>
      <p:sp>
        <p:nvSpPr>
          <p:cNvPr id="6" name="Content Placeholder">
            <a:extLst>
              <a:ext uri="{FF2B5EF4-FFF2-40B4-BE49-F238E27FC236}">
                <a16:creationId xmlns:a16="http://schemas.microsoft.com/office/drawing/2014/main" id="{E39AB279-ED9D-4EF8-878A-34B9B797AF5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879976" y="1272924"/>
            <a:ext cx="5614987" cy="4535488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create_starting_population</a:t>
            </a:r>
            <a:r>
              <a:rPr lang="en-US" dirty="0"/>
              <a:t>(population); //</a:t>
            </a:r>
            <a:r>
              <a:rPr lang="ru-RU" dirty="0"/>
              <a:t>создание </a:t>
            </a:r>
            <a:r>
              <a:rPr lang="ru-RU" dirty="0" smtClean="0"/>
              <a:t>стартовой популяции</a:t>
            </a:r>
            <a:endParaRPr lang="ru-RU" dirty="0"/>
          </a:p>
          <a:p>
            <a:r>
              <a:rPr lang="en-US" dirty="0"/>
              <a:t>do{</a:t>
            </a:r>
          </a:p>
          <a:p>
            <a:r>
              <a:rPr lang="en-US" dirty="0"/>
              <a:t>        </a:t>
            </a:r>
            <a:r>
              <a:rPr lang="en-US" dirty="0" err="1"/>
              <a:t>print_population</a:t>
            </a:r>
            <a:r>
              <a:rPr lang="en-US" dirty="0"/>
              <a:t>(population);</a:t>
            </a:r>
          </a:p>
          <a:p>
            <a:r>
              <a:rPr lang="en-US" dirty="0"/>
              <a:t>        </a:t>
            </a:r>
            <a:r>
              <a:rPr lang="en-US" dirty="0" err="1"/>
              <a:t>krossingover</a:t>
            </a:r>
            <a:r>
              <a:rPr lang="en-US" dirty="0"/>
              <a:t>(population);</a:t>
            </a:r>
          </a:p>
          <a:p>
            <a:r>
              <a:rPr lang="en-US" dirty="0"/>
              <a:t>        mutations(population);</a:t>
            </a:r>
          </a:p>
          <a:p>
            <a:r>
              <a:rPr lang="en-US" dirty="0"/>
              <a:t>        selection(population);</a:t>
            </a:r>
          </a:p>
          <a:p>
            <a:r>
              <a:rPr lang="ru-RU" dirty="0" smtClean="0"/>
              <a:t>}</a:t>
            </a:r>
            <a:r>
              <a:rPr lang="en-US" dirty="0"/>
              <a:t>while </a:t>
            </a:r>
            <a:r>
              <a:rPr lang="en-US" dirty="0" smtClean="0"/>
              <a:t>(</a:t>
            </a:r>
            <a:r>
              <a:rPr lang="ru-RU" i="1" dirty="0" smtClean="0"/>
              <a:t>не достигнуто нужное количество итераций</a:t>
            </a:r>
            <a:r>
              <a:rPr lang="en-US" dirty="0" smtClean="0"/>
              <a:t>);</a:t>
            </a:r>
            <a:endParaRPr lang="ru-RU" dirty="0" smtClean="0"/>
          </a:p>
          <a:p>
            <a:r>
              <a:rPr lang="ru-RU" dirty="0" smtClean="0"/>
              <a:t>Полный код: </a:t>
            </a:r>
            <a:r>
              <a:rPr lang="en-US" dirty="0"/>
              <a:t>https://github.com/AnsKaz-yu/genetic_and_dynamic_algo</a:t>
            </a:r>
            <a:endParaRPr lang="en-US" dirty="0"/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4" name="3D Model Velociraptor" descr="Велоцираптор">
                <a:extLst>
                  <a:ext uri="{FF2B5EF4-FFF2-40B4-BE49-F238E27FC236}">
                    <a16:creationId xmlns:a16="http://schemas.microsoft.com/office/drawing/2014/main" id="{5CAA9EBA-AB27-4BD8-9C7C-889627CA4D3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39968974"/>
                  </p:ext>
                </p:extLst>
              </p:nvPr>
            </p:nvGraphicFramePr>
            <p:xfrm>
              <a:off x="-7153472" y="1844824"/>
              <a:ext cx="14125395" cy="785493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4125395" cy="7854932"/>
                    </a:xfrm>
                    <a:prstGeom prst="rect">
                      <a:avLst/>
                    </a:prstGeom>
                    <a:effectLst/>
                  </am3d:spPr>
                  <am3d:camera>
                    <am3d:pos x="0" y="0" z="582580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58772" d="1000000"/>
                    <am3d:preTrans dx="4324315" dy="-11576886" dz="-2738458"/>
                    <am3d:scale>
                      <am3d:sx n="1000000" d="1000000"/>
                      <am3d:sy n="1000000" d="1000000"/>
                      <am3d:sz n="1000000" d="1000000"/>
                    </am3d:scale>
                    <am3d:rot ax="1208485" ay="2312355" az="772316"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172606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Velociraptor" descr="Велоцираптор">
                <a:extLst>
                  <a:ext uri="{FF2B5EF4-FFF2-40B4-BE49-F238E27FC236}">
                    <a16:creationId xmlns:a16="http://schemas.microsoft.com/office/drawing/2014/main" id="{5CAA9EBA-AB27-4BD8-9C7C-889627CA4D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7153472" y="1844824"/>
                <a:ext cx="14125395" cy="7854932"/>
              </a:xfrm>
              <a:prstGeom prst="rect">
                <a:avLst/>
              </a:prstGeom>
              <a:effectLst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496487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91344" y="1628800"/>
            <a:ext cx="11520000" cy="1224000"/>
          </a:xfrm>
        </p:spPr>
        <p:txBody>
          <a:bodyPr/>
          <a:lstStyle/>
          <a:p>
            <a:r>
              <a:rPr lang="ru-RU" dirty="0" smtClean="0"/>
              <a:t>Сравнение работы генетического и динамического алгоритмов для решения задачи коммивояжера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1"/>
          </p:nvPr>
        </p:nvSpPr>
        <p:spPr>
          <a:xfrm>
            <a:off x="360715" y="3284984"/>
            <a:ext cx="11520000" cy="4535488"/>
          </a:xfrm>
        </p:spPr>
        <p:txBody>
          <a:bodyPr/>
          <a:lstStyle/>
          <a:p>
            <a:r>
              <a:rPr lang="ru-RU" dirty="0" smtClean="0"/>
              <a:t>Асимптотика динамического алгоритма </a:t>
            </a:r>
            <a:r>
              <a:rPr lang="en-US" dirty="0" smtClean="0"/>
              <a:t>O(2^n*n^2). </a:t>
            </a:r>
            <a:r>
              <a:rPr lang="ru-RU" dirty="0" smtClean="0"/>
              <a:t>Таким образом для числа городов много больше 10 этот алгоритм не применим.</a:t>
            </a:r>
          </a:p>
          <a:p>
            <a:r>
              <a:rPr lang="ru-RU" dirty="0" smtClean="0"/>
              <a:t>Генетический алгоритм является эвристическим и даёт результат, приближенный к идеальному за куда меньшее время.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6178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Title">
            <a:extLst>
              <a:ext uri="{FF2B5EF4-FFF2-40B4-BE49-F238E27FC236}">
                <a16:creationId xmlns:a16="http://schemas.microsoft.com/office/drawing/2014/main" id="{9D1FDE26-97A9-4B6B-95A1-438EFEEF19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812" y="-200896"/>
            <a:ext cx="11520000" cy="122400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2050" name="Picture 2" descr="Изображение выглядит как линия, График, диаграмма, Параллельный&#10;&#10;Автоматически созданное описание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24" y="1433964"/>
            <a:ext cx="7456979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 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974813" y="3244334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  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5974813" y="3244334"/>
            <a:ext cx="3577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 </a:t>
            </a:r>
            <a:r>
              <a:rPr lang="ru-RU" dirty="0" smtClean="0"/>
              <a:t>  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5974812" y="1844824"/>
            <a:ext cx="2929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/>
              <a:t> </a:t>
            </a:r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4812" y="988245"/>
            <a:ext cx="5948366" cy="350976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34094" y="5267117"/>
            <a:ext cx="7615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Зависимость средней невязки от номера итерации для фиксированного количества городов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5551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Title">
            <a:extLst>
              <a:ext uri="{FF2B5EF4-FFF2-40B4-BE49-F238E27FC236}">
                <a16:creationId xmlns:a16="http://schemas.microsoft.com/office/drawing/2014/main" id="{083C325F-F11B-412D-BA3F-DD90FCE17D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Заключения</a:t>
            </a:r>
          </a:p>
        </p:txBody>
      </p:sp>
      <p:sp>
        <p:nvSpPr>
          <p:cNvPr id="4" name="Content Placeholder">
            <a:extLst>
              <a:ext uri="{FF2B5EF4-FFF2-40B4-BE49-F238E27FC236}">
                <a16:creationId xmlns:a16="http://schemas.microsoft.com/office/drawing/2014/main" id="{46C9C52E-F096-444B-927A-5E067306042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fontAlgn="base"/>
            <a:r>
              <a:rPr lang="ru-RU" dirty="0" smtClean="0"/>
              <a:t>Таким образом, генетический алгоритм применяется в задачах, где нельзя получить точный численный ответ ввиду ограничений: мощность компьютера и время работы программы не всегда позволяют использовать точные алгоритмы, такие как динамический, для задач с большим количеством данных. Генетический алгоритм может дать ответ, приближенный к точному, за куда меньшее время.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9420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Title">
            <a:extLst>
              <a:ext uri="{FF2B5EF4-FFF2-40B4-BE49-F238E27FC236}">
                <a16:creationId xmlns:a16="http://schemas.microsoft.com/office/drawing/2014/main" id="{E2DA1C27-5057-401D-906D-83E8FF5F98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Ссылки на источники</a:t>
            </a:r>
          </a:p>
        </p:txBody>
      </p:sp>
      <p:sp>
        <p:nvSpPr>
          <p:cNvPr id="6" name="Content Placeholder">
            <a:extLst>
              <a:ext uri="{FF2B5EF4-FFF2-40B4-BE49-F238E27FC236}">
                <a16:creationId xmlns:a16="http://schemas.microsoft.com/office/drawing/2014/main" id="{37A94E8D-53DF-4547-B0C9-F532832DC085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"Genetic Algorithms in Search, Optimization, and Machine Learning" — David E. Goldberg</a:t>
            </a:r>
          </a:p>
          <a:p>
            <a:endParaRPr lang="en-US" dirty="0"/>
          </a:p>
          <a:p>
            <a:r>
              <a:rPr lang="ru-RU" dirty="0"/>
              <a:t>Классическая книга о генетических алгоритмах, охватывающая основные принципы и приложения.</a:t>
            </a:r>
          </a:p>
          <a:p>
            <a:r>
              <a:rPr lang="ru-RU" dirty="0"/>
              <a:t>"</a:t>
            </a:r>
            <a:r>
              <a:rPr lang="en-US" dirty="0"/>
              <a:t>Artificial Intelligence: A Modern Approach" — Stuart Russell </a:t>
            </a:r>
            <a:r>
              <a:rPr lang="ru-RU" dirty="0"/>
              <a:t>и </a:t>
            </a:r>
            <a:r>
              <a:rPr lang="en-US" dirty="0"/>
              <a:t>Peter </a:t>
            </a:r>
            <a:r>
              <a:rPr lang="en-US" dirty="0" err="1"/>
              <a:t>Norvig</a:t>
            </a:r>
            <a:endParaRPr lang="en-US" dirty="0"/>
          </a:p>
          <a:p>
            <a:endParaRPr lang="en-US" dirty="0"/>
          </a:p>
          <a:p>
            <a:r>
              <a:rPr lang="ru-RU" dirty="0"/>
              <a:t>В этом учебнике есть разделы, посвященные эволюционным алгоритмам и задачам оптимизации.</a:t>
            </a:r>
          </a:p>
          <a:p>
            <a:r>
              <a:rPr lang="ru-RU" dirty="0"/>
              <a:t>"</a:t>
            </a:r>
            <a:r>
              <a:rPr lang="en-US" dirty="0"/>
              <a:t>Handbook of Metaheuristics" — Michel </a:t>
            </a:r>
            <a:r>
              <a:rPr lang="en-US" dirty="0" err="1"/>
              <a:t>Gendreau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/>
              <a:t>Jean-Yves </a:t>
            </a:r>
            <a:r>
              <a:rPr lang="en-US" dirty="0" err="1"/>
              <a:t>Potvin</a:t>
            </a:r>
            <a:endParaRPr lang="en-US" dirty="0"/>
          </a:p>
          <a:p>
            <a:endParaRPr lang="en-US" dirty="0"/>
          </a:p>
          <a:p>
            <a:r>
              <a:rPr lang="ru-RU" dirty="0"/>
              <a:t>Подробное руководство по </a:t>
            </a:r>
            <a:r>
              <a:rPr lang="ru-RU" dirty="0" err="1"/>
              <a:t>метаэвристическим</a:t>
            </a:r>
            <a:r>
              <a:rPr lang="ru-RU" dirty="0"/>
              <a:t> методам, включая генетические алгоритмы.</a:t>
            </a:r>
          </a:p>
          <a:p>
            <a:r>
              <a:rPr lang="ru-RU" dirty="0"/>
              <a:t>Статьи</a:t>
            </a:r>
          </a:p>
          <a:p>
            <a:r>
              <a:rPr lang="ru-RU" dirty="0"/>
              <a:t>"</a:t>
            </a:r>
            <a:r>
              <a:rPr lang="en-US" dirty="0"/>
              <a:t>Genetic Algorithm for the Traveling Salesman Problem" — A survey of recent developments</a:t>
            </a:r>
          </a:p>
          <a:p>
            <a:endParaRPr lang="en-US" dirty="0"/>
          </a:p>
          <a:p>
            <a:r>
              <a:rPr lang="ru-RU" dirty="0"/>
              <a:t>Обзор современных подходов и алгоритмов, основанных на ГА для решения </a:t>
            </a:r>
            <a:r>
              <a:rPr lang="en-US" dirty="0"/>
              <a:t>TSP.</a:t>
            </a:r>
          </a:p>
          <a:p>
            <a:r>
              <a:rPr lang="en-US" dirty="0"/>
              <a:t>"An Overview of Genetic Algorithms" — K. A. De Jong</a:t>
            </a:r>
          </a:p>
          <a:p>
            <a:endParaRPr lang="en-US" dirty="0"/>
          </a:p>
          <a:p>
            <a:r>
              <a:rPr lang="ru-RU" dirty="0"/>
              <a:t>Статья, в которой рассматриваются основы и различные применения генетических алгоритмов.</a:t>
            </a:r>
          </a:p>
        </p:txBody>
      </p:sp>
    </p:spTree>
    <p:extLst>
      <p:ext uri="{BB962C8B-B14F-4D97-AF65-F5344CB8AC3E}">
        <p14:creationId xmlns:p14="http://schemas.microsoft.com/office/powerpoint/2010/main" val="753113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_27138867_TF16411074">
  <a:themeElements>
    <a:clrScheme name="Custom 1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666699"/>
      </a:hlink>
      <a:folHlink>
        <a:srgbClr val="666699"/>
      </a:folHlink>
    </a:clrScheme>
    <a:fontScheme name="Dino PPT">
      <a:majorFont>
        <a:latin typeface="Gill Sans MT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27138867_TF16411074" id="{B733FB0A-84A0-43B2-A1DD-6E33C726F60B}" vid="{7BFACD31-BE21-4F87-A229-E7BA4E27C1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Школьный доклад о динозаврах</Template>
  <TotalTime>0</TotalTime>
  <Words>323</Words>
  <Application>Microsoft Office PowerPoint</Application>
  <PresentationFormat>Широкоэкранный</PresentationFormat>
  <Paragraphs>56</Paragraphs>
  <Slides>8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Arial Nova Cond</vt:lpstr>
      <vt:lpstr>Calibri</vt:lpstr>
      <vt:lpstr>Garamond</vt:lpstr>
      <vt:lpstr>Gill Sans MT</vt:lpstr>
      <vt:lpstr>Verdana</vt:lpstr>
      <vt:lpstr>Office_27138867_TF16411074</vt:lpstr>
      <vt:lpstr>Генетический алгоритм</vt:lpstr>
      <vt:lpstr>Обзор</vt:lpstr>
      <vt:lpstr>Алгоритм</vt:lpstr>
      <vt:lpstr>Код</vt:lpstr>
      <vt:lpstr>Сравнение работы генетического и динамического алгоритмов для решения задачи коммивояжера</vt:lpstr>
      <vt:lpstr>Презентация PowerPoint</vt:lpstr>
      <vt:lpstr>Заключения</vt:lpstr>
      <vt:lpstr>Ссылки на источники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2024-10-05T18:30:02Z</dcterms:created>
  <dcterms:modified xsi:type="dcterms:W3CDTF">2024-11-16T11:57:59Z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marmil@microsoft.com</vt:lpwstr>
  </property>
  <property fmtid="{D5CDD505-2E9C-101B-9397-08002B2CF9AE}" pid="5" name="MSIP_Label_f42aa342-8706-4288-bd11-ebb85995028c_SetDate">
    <vt:lpwstr>2018-03-23T18:03:51.8678326Z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